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80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401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55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746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2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509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21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29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6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63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338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0190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194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68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72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141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90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0997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FKDmCbfMS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Organization &amp; Financing of Terrorism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6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Organizations always need to change and adapt </a:t>
            </a:r>
          </a:p>
          <a:p>
            <a:r>
              <a:rPr lang="en-US" dirty="0" smtClean="0"/>
              <a:t>Two factors can change:</a:t>
            </a:r>
          </a:p>
          <a:p>
            <a:pPr lvl="1"/>
            <a:r>
              <a:rPr lang="en-US" dirty="0" smtClean="0"/>
              <a:t>Structure</a:t>
            </a:r>
          </a:p>
          <a:p>
            <a:pPr lvl="1"/>
            <a:r>
              <a:rPr lang="en-US" dirty="0" smtClean="0"/>
              <a:t>Finances</a:t>
            </a:r>
          </a:p>
          <a:p>
            <a:r>
              <a:rPr lang="en-US" dirty="0" smtClean="0"/>
              <a:t>What are their motivations?</a:t>
            </a:r>
          </a:p>
          <a:p>
            <a:pPr lvl="1"/>
            <a:r>
              <a:rPr lang="en-US" dirty="0" smtClean="0"/>
              <a:t>Terrorizing an entire population OR</a:t>
            </a:r>
          </a:p>
          <a:p>
            <a:pPr lvl="1"/>
            <a:r>
              <a:rPr lang="en-US" dirty="0" smtClean="0"/>
              <a:t>Selective tactic?</a:t>
            </a:r>
          </a:p>
          <a:p>
            <a:r>
              <a:rPr lang="en-US" dirty="0" smtClean="0"/>
              <a:t>To investigate terrorism, one must know the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78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of Terrorism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Modern terrorism (post-1945)</a:t>
            </a:r>
          </a:p>
          <a:p>
            <a:r>
              <a:rPr lang="en-US" dirty="0" smtClean="0"/>
              <a:t>Largely consisted of colonial rebellion</a:t>
            </a:r>
          </a:p>
          <a:p>
            <a:r>
              <a:rPr lang="en-US" dirty="0" smtClean="0"/>
              <a:t>3 models: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Rural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Urban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Insurrection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65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Guerrilla Warfare and Rural Terrorism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66958"/>
          </a:xfrm>
        </p:spPr>
        <p:txBody>
          <a:bodyPr/>
          <a:lstStyle/>
          <a:p>
            <a:r>
              <a:rPr lang="en-US" dirty="0" smtClean="0"/>
              <a:t>Mao toppled the Chinese Government (1949)</a:t>
            </a:r>
          </a:p>
          <a:p>
            <a:r>
              <a:rPr lang="en-US" dirty="0" smtClean="0"/>
              <a:t>Cuban Revolution led by Castro and Guevara (1956-59)</a:t>
            </a:r>
          </a:p>
          <a:p>
            <a:r>
              <a:rPr lang="en-US" dirty="0" smtClean="0"/>
              <a:t>Guerrilla war:</a:t>
            </a:r>
          </a:p>
          <a:p>
            <a:pPr lvl="1"/>
            <a:r>
              <a:rPr lang="en-US" dirty="0" smtClean="0"/>
              <a:t>preferred tactic of left-wing revolutionaries in Latin America</a:t>
            </a:r>
          </a:p>
          <a:p>
            <a:r>
              <a:rPr lang="en-US" dirty="0" smtClean="0"/>
              <a:t>Cuban Revolution</a:t>
            </a:r>
          </a:p>
          <a:p>
            <a:pPr lvl="1"/>
            <a:r>
              <a:rPr lang="en-US" dirty="0" smtClean="0"/>
              <a:t>Ousted Dictator Batista in 1959</a:t>
            </a:r>
          </a:p>
          <a:p>
            <a:pPr lvl="1"/>
            <a:r>
              <a:rPr lang="en-US" dirty="0" smtClean="0"/>
              <a:t>Cuban Guerilla War tactic (3-step process):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Revolutionaries join indigenous population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Small forces form columns and control rural areas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Columns unite to overthrow government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43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Terrorism played limited role</a:t>
            </a:r>
          </a:p>
          <a:p>
            <a:r>
              <a:rPr lang="en-US" dirty="0" smtClean="0"/>
              <a:t>Where it was used, it was used selectively by urban terrorists</a:t>
            </a:r>
          </a:p>
          <a:p>
            <a:pPr lvl="1"/>
            <a:r>
              <a:rPr lang="en-US" dirty="0" smtClean="0"/>
              <a:t>Terrorizing the government in their “safe areas”</a:t>
            </a:r>
          </a:p>
          <a:p>
            <a:pPr lvl="1"/>
            <a:r>
              <a:rPr lang="en-US" dirty="0" smtClean="0"/>
              <a:t>(1) To demoralize them and (2) to strike their logistical networks</a:t>
            </a:r>
          </a:p>
          <a:p>
            <a:pPr lvl="1"/>
            <a:endParaRPr lang="en-US" dirty="0"/>
          </a:p>
          <a:p>
            <a:r>
              <a:rPr lang="en-US" dirty="0" smtClean="0"/>
              <a:t>Why Latin America created so many left-wing revolutionaries?</a:t>
            </a:r>
          </a:p>
          <a:p>
            <a:r>
              <a:rPr lang="en-US" dirty="0" err="1" smtClean="0"/>
              <a:t>Debray</a:t>
            </a:r>
            <a:r>
              <a:rPr lang="en-US" dirty="0" smtClean="0"/>
              <a:t> argues it’s </a:t>
            </a:r>
            <a:r>
              <a:rPr lang="en-US" b="1" u="sng" dirty="0" smtClean="0"/>
              <a:t>poverty</a:t>
            </a:r>
          </a:p>
          <a:p>
            <a:pPr lvl="1"/>
            <a:r>
              <a:rPr lang="en-US" dirty="0" smtClean="0"/>
              <a:t>Revolution is the only way to change the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07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Urban Terrorism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3948017"/>
          </a:xfrm>
        </p:spPr>
        <p:txBody>
          <a:bodyPr>
            <a:normAutofit/>
          </a:bodyPr>
          <a:lstStyle/>
          <a:p>
            <a:r>
              <a:rPr lang="en-US" dirty="0" smtClean="0"/>
              <a:t>Frantz Fanon (1925-1961)</a:t>
            </a:r>
          </a:p>
          <a:p>
            <a:r>
              <a:rPr lang="en-US" dirty="0" smtClean="0"/>
              <a:t>Overthrow colonial powers </a:t>
            </a:r>
          </a:p>
          <a:p>
            <a:pPr lvl="1"/>
            <a:r>
              <a:rPr lang="en-US" dirty="0" smtClean="0"/>
              <a:t>They have dehumanized non-Western people by imposing their values onto them</a:t>
            </a:r>
          </a:p>
          <a:p>
            <a:r>
              <a:rPr lang="en-US" dirty="0" smtClean="0"/>
              <a:t>Violent revolt only answer</a:t>
            </a:r>
          </a:p>
          <a:p>
            <a:r>
              <a:rPr lang="en-US" dirty="0" smtClean="0"/>
              <a:t>Guerrilla warfare is the only way to fight national government</a:t>
            </a:r>
          </a:p>
          <a:p>
            <a:pPr lvl="1"/>
            <a:r>
              <a:rPr lang="en-US" dirty="0" smtClean="0"/>
              <a:t>Terrorism should be used selectively</a:t>
            </a:r>
          </a:p>
          <a:p>
            <a:pPr lvl="1"/>
            <a:r>
              <a:rPr lang="en-US" dirty="0" smtClean="0"/>
              <a:t>Target white settlers and middle class in Algeria</a:t>
            </a:r>
          </a:p>
          <a:p>
            <a:pPr lvl="1"/>
            <a:r>
              <a:rPr lang="en-US" dirty="0" smtClean="0"/>
              <a:t>You don’t want to alienate natives (potential supporters)</a:t>
            </a:r>
          </a:p>
          <a:p>
            <a:pPr lvl="1"/>
            <a:r>
              <a:rPr lang="en-US" dirty="0" smtClean="0"/>
              <a:t>Governmental repression is a good thing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1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Marighella</a:t>
            </a:r>
            <a:r>
              <a:rPr lang="en-US" dirty="0" smtClean="0"/>
              <a:t> &amp; the Urban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Carlos </a:t>
            </a:r>
            <a:r>
              <a:rPr lang="en-US" dirty="0" err="1" smtClean="0"/>
              <a:t>Marighella</a:t>
            </a:r>
            <a:r>
              <a:rPr lang="en-US" dirty="0" smtClean="0"/>
              <a:t> – communist legislator turned terrorist in </a:t>
            </a:r>
            <a:r>
              <a:rPr lang="en-US" dirty="0" err="1" smtClean="0"/>
              <a:t>Brasil</a:t>
            </a:r>
            <a:endParaRPr lang="en-US" dirty="0" smtClean="0"/>
          </a:p>
          <a:p>
            <a:r>
              <a:rPr lang="en-US" dirty="0" smtClean="0"/>
              <a:t>Author of popular handbooks on how to wage urban terrorism</a:t>
            </a:r>
          </a:p>
          <a:p>
            <a:r>
              <a:rPr lang="en-US" dirty="0" smtClean="0"/>
              <a:t>Spontaneous violence could lead to revolution</a:t>
            </a:r>
          </a:p>
          <a:p>
            <a:pPr lvl="1"/>
            <a:r>
              <a:rPr lang="en-US" dirty="0" smtClean="0"/>
              <a:t>Uncoordinated activities</a:t>
            </a:r>
          </a:p>
          <a:p>
            <a:pPr lvl="1"/>
            <a:r>
              <a:rPr lang="en-US" dirty="0" smtClean="0"/>
              <a:t>Targets with symbolic value</a:t>
            </a:r>
          </a:p>
          <a:p>
            <a:pPr lvl="1"/>
            <a:r>
              <a:rPr lang="en-US" dirty="0" smtClean="0"/>
              <a:t>Psychological assault</a:t>
            </a:r>
          </a:p>
          <a:p>
            <a:r>
              <a:rPr lang="en-US" dirty="0" smtClean="0"/>
              <a:t>In the end though, his strategy DOES NOT 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8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Model - Insurgency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Lessons from Vietnam</a:t>
            </a:r>
          </a:p>
          <a:p>
            <a:r>
              <a:rPr lang="en-US" dirty="0" smtClean="0"/>
              <a:t>David </a:t>
            </a:r>
            <a:r>
              <a:rPr lang="en-US" dirty="0" err="1" smtClean="0"/>
              <a:t>Petraeus</a:t>
            </a:r>
            <a:endParaRPr lang="en-US" dirty="0" smtClean="0"/>
          </a:p>
          <a:p>
            <a:pPr lvl="1"/>
            <a:r>
              <a:rPr lang="en-US" dirty="0" smtClean="0"/>
              <a:t>A counter-insurgency doctrine</a:t>
            </a:r>
          </a:p>
          <a:p>
            <a:pPr lvl="1"/>
            <a:r>
              <a:rPr lang="en-US" dirty="0" smtClean="0"/>
              <a:t>A bit of a paradox</a:t>
            </a:r>
          </a:p>
          <a:p>
            <a:pPr lvl="1"/>
            <a:r>
              <a:rPr lang="en-US" dirty="0" smtClean="0"/>
              <a:t>Soldiers must refrain from shooting and employ community policing</a:t>
            </a:r>
          </a:p>
          <a:p>
            <a:r>
              <a:rPr lang="en-US" dirty="0" smtClean="0"/>
              <a:t>Applied in Iraq with mixed reviews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How </a:t>
            </a:r>
            <a:r>
              <a:rPr lang="en-US" dirty="0" smtClean="0">
                <a:solidFill>
                  <a:srgbClr val="FF0000"/>
                </a:solidFill>
              </a:rPr>
              <a:t>is terrorism used in the rural guerrilla model?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0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Structures of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Terrorists organize like any other group, only they have to do in secret</a:t>
            </a:r>
          </a:p>
          <a:p>
            <a:r>
              <a:rPr lang="en-US" dirty="0" smtClean="0"/>
              <a:t>The evolution of CELLS</a:t>
            </a:r>
          </a:p>
          <a:p>
            <a:pPr lvl="1"/>
            <a:r>
              <a:rPr lang="en-US" dirty="0" smtClean="0"/>
              <a:t>Started with the IRA in Ireland.</a:t>
            </a:r>
          </a:p>
          <a:p>
            <a:pPr lvl="1"/>
            <a:r>
              <a:rPr lang="en-US" dirty="0" smtClean="0"/>
              <a:t>Each cell had its own mission; did not know other cells</a:t>
            </a:r>
          </a:p>
          <a:p>
            <a:r>
              <a:rPr lang="en-US" dirty="0" smtClean="0"/>
              <a:t>Pyramid scheme (traditional)</a:t>
            </a:r>
          </a:p>
          <a:p>
            <a:pPr lvl="1"/>
            <a:r>
              <a:rPr lang="en-US" dirty="0" smtClean="0"/>
              <a:t>Most common job in terrorist group is support!</a:t>
            </a:r>
          </a:p>
          <a:p>
            <a:pPr lvl="1"/>
            <a:r>
              <a:rPr lang="en-US" dirty="0" smtClean="0"/>
              <a:t>Hierarchy</a:t>
            </a:r>
          </a:p>
          <a:p>
            <a:pPr lvl="1"/>
            <a:r>
              <a:rPr lang="en-US" dirty="0" smtClean="0"/>
              <a:t>Most groups number less than 50 people!</a:t>
            </a:r>
          </a:p>
          <a:p>
            <a:endParaRPr lang="en-US" dirty="0"/>
          </a:p>
        </p:txBody>
      </p:sp>
      <p:pic>
        <p:nvPicPr>
          <p:cNvPr id="1026" name="Picture 2" descr="http://www.bombaypirate.com/wp-content/uploads/2011/07/pyramid__thum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781" y="2827615"/>
            <a:ext cx="4194220" cy="403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72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Sub-units and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cell and the column</a:t>
            </a:r>
          </a:p>
          <a:p>
            <a:r>
              <a:rPr lang="en-US" dirty="0" smtClean="0"/>
              <a:t>Only terrorists who do not follow organizational model are lone-wolves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t="31925" r="4272" b="9108"/>
          <a:stretch/>
        </p:blipFill>
        <p:spPr>
          <a:xfrm>
            <a:off x="2253802" y="3175993"/>
            <a:ext cx="7598536" cy="368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8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Umbrella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1980s, new models emerged</a:t>
            </a:r>
          </a:p>
          <a:p>
            <a:r>
              <a:rPr lang="en-US" dirty="0" smtClean="0"/>
              <a:t>Umbrellas or Hubs</a:t>
            </a:r>
          </a:p>
          <a:p>
            <a:r>
              <a:rPr lang="en-US" dirty="0" smtClean="0"/>
              <a:t>Terrorist Network</a:t>
            </a:r>
          </a:p>
          <a:p>
            <a:pPr lvl="1"/>
            <a:r>
              <a:rPr lang="en-US" dirty="0" smtClean="0"/>
              <a:t>Ability to communicate via internet</a:t>
            </a:r>
          </a:p>
          <a:p>
            <a:pPr lvl="1"/>
            <a:r>
              <a:rPr lang="en-US" dirty="0" smtClean="0"/>
              <a:t>Swarming ability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4" t="3568" r="5258"/>
          <a:stretch/>
        </p:blipFill>
        <p:spPr>
          <a:xfrm>
            <a:off x="6370749" y="1973667"/>
            <a:ext cx="5821251" cy="488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7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Piracy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Technologically advanced pirate</a:t>
            </a:r>
          </a:p>
          <a:p>
            <a:pPr lvl="1"/>
            <a:r>
              <a:rPr lang="en-US" dirty="0" smtClean="0"/>
              <a:t>GPS, satellite phones, rockets, grenades, machine guns</a:t>
            </a:r>
          </a:p>
          <a:p>
            <a:r>
              <a:rPr lang="en-US" dirty="0" smtClean="0"/>
              <a:t>Umbrella organization</a:t>
            </a:r>
          </a:p>
          <a:p>
            <a:r>
              <a:rPr lang="en-US" dirty="0" smtClean="0"/>
              <a:t>Somalia context and the Horn of Africa</a:t>
            </a:r>
          </a:p>
          <a:p>
            <a:r>
              <a:rPr lang="en-US" dirty="0" smtClean="0"/>
              <a:t>Rise and fall of pirate incidents</a:t>
            </a:r>
          </a:p>
          <a:p>
            <a:pPr lvl="1"/>
            <a:r>
              <a:rPr lang="en-US" dirty="0" smtClean="0"/>
              <a:t>Key to fall – Prevention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Compare </a:t>
            </a:r>
            <a:r>
              <a:rPr lang="en-US" dirty="0" smtClean="0">
                <a:solidFill>
                  <a:srgbClr val="FF0000"/>
                </a:solidFill>
              </a:rPr>
              <a:t>and contrast each organizational structure (i.e. pyramid, umbrella, hub, virtual organization).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8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terrorist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1 – maintaining secrecy</a:t>
            </a:r>
          </a:p>
          <a:p>
            <a:r>
              <a:rPr lang="en-US" dirty="0" smtClean="0"/>
              <a:t>Problem 2 – prevent splintering of organization</a:t>
            </a:r>
          </a:p>
          <a:p>
            <a:r>
              <a:rPr lang="en-US" dirty="0" smtClean="0"/>
              <a:t>Command structures are popular in areas where government is absent</a:t>
            </a:r>
          </a:p>
          <a:p>
            <a:pPr lvl="1"/>
            <a:r>
              <a:rPr lang="en-US" dirty="0" smtClean="0"/>
              <a:t>E.g. Tribal areas of Pakistan</a:t>
            </a:r>
          </a:p>
          <a:p>
            <a:pPr lvl="1"/>
            <a:r>
              <a:rPr lang="en-US" dirty="0" smtClean="0"/>
              <a:t>Led to multiple terror or attempted attacks in West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41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Financing Modern Terrorism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Financing a single event vs. a campaign</a:t>
            </a:r>
          </a:p>
          <a:p>
            <a:r>
              <a:rPr lang="en-US" dirty="0" smtClean="0"/>
              <a:t>Does following the money work the same with terrorists?</a:t>
            </a:r>
          </a:p>
          <a:p>
            <a:pPr lvl="1"/>
            <a:r>
              <a:rPr lang="en-US" dirty="0" smtClean="0"/>
              <a:t>Yes and no</a:t>
            </a:r>
          </a:p>
          <a:p>
            <a:pPr lvl="1"/>
            <a:r>
              <a:rPr lang="en-US" dirty="0" smtClean="0"/>
              <a:t>Terrorists are different than traditional organized crime</a:t>
            </a:r>
          </a:p>
          <a:p>
            <a:pPr lvl="1"/>
            <a:r>
              <a:rPr lang="en-US" dirty="0" smtClean="0"/>
              <a:t>E.g. the frequency of </a:t>
            </a:r>
            <a:r>
              <a:rPr lang="en-US" dirty="0" smtClean="0">
                <a:hlinkClick r:id="rId2"/>
              </a:rPr>
              <a:t>laundering money</a:t>
            </a:r>
            <a:endParaRPr lang="en-US" dirty="0" smtClean="0"/>
          </a:p>
          <a:p>
            <a:r>
              <a:rPr lang="en-US" dirty="0" smtClean="0"/>
              <a:t>Terrorist are in the legal and underground economies</a:t>
            </a:r>
          </a:p>
          <a:p>
            <a:r>
              <a:rPr lang="en-US" dirty="0" smtClean="0"/>
              <a:t>Forensic accounting as “one” tool to develop large picture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837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Illegal funding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Central Asia terrorist groups have:</a:t>
            </a:r>
          </a:p>
          <a:p>
            <a:pPr lvl="1"/>
            <a:r>
              <a:rPr lang="en-US" dirty="0" smtClean="0"/>
              <a:t>Used document fraud, trade illegal arms, distribute drugs, launder money</a:t>
            </a:r>
          </a:p>
          <a:p>
            <a:r>
              <a:rPr lang="en-US" dirty="0" smtClean="0"/>
              <a:t>Latin America has used:</a:t>
            </a:r>
          </a:p>
          <a:p>
            <a:pPr lvl="1"/>
            <a:r>
              <a:rPr lang="en-US" dirty="0" smtClean="0"/>
              <a:t>Drug cultivation and public corruption to fuel their cause</a:t>
            </a:r>
          </a:p>
          <a:p>
            <a:r>
              <a:rPr lang="en-US" dirty="0" smtClean="0"/>
              <a:t>Hezbollah has been tied to cigarette smuggling in US along with baby formula theft</a:t>
            </a:r>
          </a:p>
          <a:p>
            <a:pPr lvl="1"/>
            <a:r>
              <a:rPr lang="en-US" dirty="0" smtClean="0"/>
              <a:t>Afghan Taliban and IRA has also been tied to cig smuggling/fake production</a:t>
            </a:r>
          </a:p>
          <a:p>
            <a:r>
              <a:rPr lang="en-US" dirty="0" smtClean="0"/>
              <a:t>Retention car thieves and re-sell in other countries (SUVs)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03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373020"/>
          </a:xfrm>
        </p:spPr>
        <p:txBody>
          <a:bodyPr>
            <a:normAutofit/>
          </a:bodyPr>
          <a:lstStyle/>
          <a:p>
            <a:r>
              <a:rPr lang="en-US" dirty="0" smtClean="0"/>
              <a:t>Network and systems</a:t>
            </a:r>
          </a:p>
          <a:p>
            <a:pPr lvl="1"/>
            <a:r>
              <a:rPr lang="en-US" dirty="0" smtClean="0"/>
              <a:t>Networks cannot be built overnight, they depend on trust and long term rel.</a:t>
            </a:r>
          </a:p>
          <a:p>
            <a:pPr lvl="1"/>
            <a:r>
              <a:rPr lang="en-US" dirty="0" smtClean="0"/>
              <a:t>Can use existing networks that organized crime already uses</a:t>
            </a:r>
          </a:p>
          <a:p>
            <a:r>
              <a:rPr lang="en-US" dirty="0" smtClean="0"/>
              <a:t>Link to organized crime</a:t>
            </a:r>
          </a:p>
          <a:p>
            <a:pPr lvl="1"/>
            <a:r>
              <a:rPr lang="en-US" dirty="0" smtClean="0"/>
              <a:t>Russian groups trade weapons for drugs (Colombia terrorists)</a:t>
            </a:r>
          </a:p>
          <a:p>
            <a:pPr lvl="1"/>
            <a:r>
              <a:rPr lang="en-US" dirty="0" smtClean="0"/>
              <a:t>Tri-border region of South America</a:t>
            </a:r>
          </a:p>
          <a:p>
            <a:pPr lvl="2"/>
            <a:r>
              <a:rPr lang="en-US" dirty="0" smtClean="0"/>
              <a:t>Paraguay/</a:t>
            </a:r>
            <a:r>
              <a:rPr lang="en-US" dirty="0" err="1" smtClean="0"/>
              <a:t>Brasil</a:t>
            </a:r>
            <a:r>
              <a:rPr lang="en-US" dirty="0" smtClean="0"/>
              <a:t>/Argentina – magnet for illegal activity</a:t>
            </a:r>
          </a:p>
          <a:p>
            <a:pPr lvl="2"/>
            <a:r>
              <a:rPr lang="en-US" dirty="0" smtClean="0"/>
              <a:t>Miami Vice filmed here</a:t>
            </a:r>
          </a:p>
          <a:p>
            <a:r>
              <a:rPr lang="en-US" dirty="0" smtClean="0"/>
              <a:t>Laundering</a:t>
            </a:r>
          </a:p>
          <a:p>
            <a:pPr lvl="1"/>
            <a:r>
              <a:rPr lang="en-US" dirty="0" smtClean="0"/>
              <a:t>Black Market exchange (Colombia)</a:t>
            </a:r>
          </a:p>
          <a:p>
            <a:pPr lvl="1"/>
            <a:r>
              <a:rPr lang="en-US" dirty="0" err="1" smtClean="0"/>
              <a:t>Hawala</a:t>
            </a:r>
            <a:r>
              <a:rPr lang="en-US" dirty="0" smtClean="0"/>
              <a:t> System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11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Ex. Hezbollah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 sponsored organization</a:t>
            </a:r>
          </a:p>
          <a:p>
            <a:r>
              <a:rPr lang="en-US" dirty="0" smtClean="0"/>
              <a:t>Iran funds them $200 million/year</a:t>
            </a:r>
          </a:p>
          <a:p>
            <a:pPr lvl="1"/>
            <a:r>
              <a:rPr lang="en-US" dirty="0" smtClean="0"/>
              <a:t>Also receives private donations from Lebanese people all over world</a:t>
            </a:r>
          </a:p>
          <a:p>
            <a:pPr lvl="1"/>
            <a:r>
              <a:rPr lang="en-US" dirty="0" smtClean="0"/>
              <a:t>Protection racket (like American Mafia) or Hezbollah tax</a:t>
            </a:r>
          </a:p>
        </p:txBody>
      </p:sp>
    </p:spTree>
    <p:extLst>
      <p:ext uri="{BB962C8B-B14F-4D97-AF65-F5344CB8AC3E}">
        <p14:creationId xmlns:p14="http://schemas.microsoft.com/office/powerpoint/2010/main" val="400476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Failed States and crime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ETA in Basque Region of Spain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93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Narco-terrorism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/>
          <a:lstStyle/>
          <a:p>
            <a:r>
              <a:rPr lang="en-US" dirty="0" smtClean="0"/>
              <a:t>Very controversial</a:t>
            </a:r>
          </a:p>
          <a:p>
            <a:pPr lvl="1"/>
            <a:r>
              <a:rPr lang="en-US" dirty="0" smtClean="0"/>
              <a:t>Either drug profits finance terrorism OR</a:t>
            </a:r>
          </a:p>
          <a:p>
            <a:pPr lvl="1"/>
            <a:r>
              <a:rPr lang="en-US" dirty="0" smtClean="0"/>
              <a:t>Gangs use terrorism to control production/distribution of drugs</a:t>
            </a:r>
          </a:p>
          <a:p>
            <a:r>
              <a:rPr lang="en-US" dirty="0" smtClean="0"/>
              <a:t>The Mexico situation</a:t>
            </a:r>
          </a:p>
          <a:p>
            <a:pPr lvl="1"/>
            <a:r>
              <a:rPr lang="en-US" dirty="0" smtClean="0"/>
              <a:t>From Colombia to Mexico</a:t>
            </a:r>
          </a:p>
          <a:p>
            <a:pPr lvl="1"/>
            <a:r>
              <a:rPr lang="en-US" dirty="0" smtClean="0"/>
              <a:t>Kidnappings, murders and bombings </a:t>
            </a:r>
          </a:p>
          <a:p>
            <a:r>
              <a:rPr lang="en-US" dirty="0" smtClean="0"/>
              <a:t>Others have argued there is no such link</a:t>
            </a:r>
          </a:p>
          <a:p>
            <a:pPr lvl="1"/>
            <a:r>
              <a:rPr lang="en-US" dirty="0" smtClean="0"/>
              <a:t>If terrorism disappeared from these regions, drug trade would still exist!</a:t>
            </a:r>
          </a:p>
          <a:p>
            <a:pPr lvl="1"/>
            <a:r>
              <a:rPr lang="en-US" dirty="0" smtClean="0"/>
              <a:t>Deliberate overstatement to get more funding to combat drug cartels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Essay Q1 </a:t>
            </a:r>
            <a:r>
              <a:rPr lang="en-US" dirty="0" smtClean="0">
                <a:solidFill>
                  <a:srgbClr val="FF0000"/>
                </a:solidFill>
              </a:rPr>
              <a:t>– If Mexico becomes a failed state, what implications might this have on the future of terrorism in the rest of North America?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8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TC104033917[[fn=Berlin]]</Template>
  <TotalTime>1420</TotalTime>
  <Words>870</Words>
  <Application>Microsoft Office PowerPoint</Application>
  <PresentationFormat>Widescreen</PresentationFormat>
  <Paragraphs>143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Trebuchet MS</vt:lpstr>
      <vt:lpstr>Berlin</vt:lpstr>
      <vt:lpstr>The Organization &amp; Financing of Terrorism</vt:lpstr>
      <vt:lpstr>Overview</vt:lpstr>
      <vt:lpstr>Models of Terrorism</vt:lpstr>
      <vt:lpstr>Guerrilla Warfare and Rural Terrorism</vt:lpstr>
      <vt:lpstr>Cont…</vt:lpstr>
      <vt:lpstr>Urban Terrorism</vt:lpstr>
      <vt:lpstr>Marighella &amp; the Urban Model</vt:lpstr>
      <vt:lpstr>3rd Model - Insurgency</vt:lpstr>
      <vt:lpstr>Structures of Organizations</vt:lpstr>
      <vt:lpstr>Sub-units and Cells</vt:lpstr>
      <vt:lpstr>Umbrella Organization</vt:lpstr>
      <vt:lpstr>Modern Piracy</vt:lpstr>
      <vt:lpstr>Managing terrorist organizations</vt:lpstr>
      <vt:lpstr>Financing Modern Terrorism</vt:lpstr>
      <vt:lpstr>Illegal funding methods</vt:lpstr>
      <vt:lpstr>Legal Methods</vt:lpstr>
      <vt:lpstr>Ex. Hezbollah</vt:lpstr>
      <vt:lpstr>Failed States and crime</vt:lpstr>
      <vt:lpstr>Narco-terrorism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Organization &amp; Financing of Terrorism</dc:title>
  <dc:creator>steve pires</dc:creator>
  <cp:lastModifiedBy>steve pires</cp:lastModifiedBy>
  <cp:revision>39</cp:revision>
  <dcterms:created xsi:type="dcterms:W3CDTF">2014-05-16T14:21:41Z</dcterms:created>
  <dcterms:modified xsi:type="dcterms:W3CDTF">2016-05-09T02:56:12Z</dcterms:modified>
</cp:coreProperties>
</file>